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Inter Bold" charset="1" panose="020B0802030000000004"/>
      <p:regular r:id="rId12"/>
    </p:embeddedFont>
    <p:embeddedFont>
      <p:font typeface="Inter" charset="1" panose="020B05020300000000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jpeg" Type="http://schemas.openxmlformats.org/officeDocument/2006/relationships/image"/><Relationship Id="rId7" Target="../media/VAG086lWMcU.mp4" Type="http://schemas.openxmlformats.org/officeDocument/2006/relationships/video"/><Relationship Id="rId8" Target="../media/VAG086lWMcU.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api.nasa.gov" TargetMode="External" Type="http://schemas.openxmlformats.org/officeDocument/2006/relationships/hyperlink"/><Relationship Id="rId7" Target="https://earthquake.usgs.gov/earthquakes/search" TargetMode="External" Type="http://schemas.openxmlformats.org/officeDocument/2006/relationships/hyperlink"/><Relationship Id="rId8" Target="https://chatgpt.com"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429" r="-82731" b="-42301"/>
            </a:stretch>
          </a:blipFill>
        </p:spPr>
      </p:sp>
      <p:grpSp>
        <p:nvGrpSpPr>
          <p:cNvPr name="Group 3" id="3"/>
          <p:cNvGrpSpPr/>
          <p:nvPr/>
        </p:nvGrpSpPr>
        <p:grpSpPr>
          <a:xfrm rot="0">
            <a:off x="2095500" y="5644685"/>
            <a:ext cx="5345872" cy="567414"/>
            <a:chOff x="0" y="0"/>
            <a:chExt cx="1407966" cy="149442"/>
          </a:xfrm>
        </p:grpSpPr>
        <p:sp>
          <p:nvSpPr>
            <p:cNvPr name="Freeform 4" id="4"/>
            <p:cNvSpPr/>
            <p:nvPr/>
          </p:nvSpPr>
          <p:spPr>
            <a:xfrm flipH="false" flipV="false" rot="0">
              <a:off x="0" y="0"/>
              <a:ext cx="1407966" cy="149442"/>
            </a:xfrm>
            <a:custGeom>
              <a:avLst/>
              <a:gdLst/>
              <a:ahLst/>
              <a:cxnLst/>
              <a:rect r="r" b="b" t="t" l="l"/>
              <a:pathLst>
                <a:path h="149442" w="1407966">
                  <a:moveTo>
                    <a:pt x="72410" y="0"/>
                  </a:moveTo>
                  <a:lnTo>
                    <a:pt x="1335556" y="0"/>
                  </a:lnTo>
                  <a:cubicBezTo>
                    <a:pt x="1375547" y="0"/>
                    <a:pt x="1407966" y="32419"/>
                    <a:pt x="1407966" y="72410"/>
                  </a:cubicBezTo>
                  <a:lnTo>
                    <a:pt x="1407966" y="77032"/>
                  </a:lnTo>
                  <a:cubicBezTo>
                    <a:pt x="1407966" y="117023"/>
                    <a:pt x="1375547" y="149442"/>
                    <a:pt x="1335556" y="149442"/>
                  </a:cubicBezTo>
                  <a:lnTo>
                    <a:pt x="72410" y="149442"/>
                  </a:lnTo>
                  <a:cubicBezTo>
                    <a:pt x="32419" y="149442"/>
                    <a:pt x="0" y="117023"/>
                    <a:pt x="0" y="77032"/>
                  </a:cubicBezTo>
                  <a:lnTo>
                    <a:pt x="0" y="72410"/>
                  </a:lnTo>
                  <a:cubicBezTo>
                    <a:pt x="0" y="32419"/>
                    <a:pt x="32419" y="0"/>
                    <a:pt x="72410" y="0"/>
                  </a:cubicBezTo>
                  <a:close/>
                </a:path>
              </a:pathLst>
            </a:custGeom>
            <a:gradFill rotWithShape="true">
              <a:gsLst>
                <a:gs pos="0">
                  <a:srgbClr val="387C9D">
                    <a:alpha val="100000"/>
                  </a:srgbClr>
                </a:gs>
                <a:gs pos="100000">
                  <a:srgbClr val="729D72">
                    <a:alpha val="100000"/>
                  </a:srgbClr>
                </a:gs>
              </a:gsLst>
              <a:lin ang="0"/>
            </a:gradFill>
            <a:ln w="38100" cap="rnd">
              <a:solidFill>
                <a:srgbClr val="FFFFFF"/>
              </a:solidFill>
              <a:prstDash val="solid"/>
              <a:round/>
            </a:ln>
          </p:spPr>
        </p:sp>
        <p:sp>
          <p:nvSpPr>
            <p:cNvPr name="TextBox 5" id="5"/>
            <p:cNvSpPr txBox="true"/>
            <p:nvPr/>
          </p:nvSpPr>
          <p:spPr>
            <a:xfrm>
              <a:off x="0" y="-38100"/>
              <a:ext cx="1407966" cy="187542"/>
            </a:xfrm>
            <a:prstGeom prst="rect">
              <a:avLst/>
            </a:prstGeom>
          </p:spPr>
          <p:txBody>
            <a:bodyPr anchor="ctr" rtlCol="false" tIns="50800" lIns="50800" bIns="50800" rIns="50800"/>
            <a:lstStyle/>
            <a:p>
              <a:pPr algn="r">
                <a:lnSpc>
                  <a:spcPts val="2659"/>
                </a:lnSpc>
              </a:pPr>
            </a:p>
          </p:txBody>
        </p:sp>
      </p:grpSp>
      <p:sp>
        <p:nvSpPr>
          <p:cNvPr name="Freeform 6" id="6"/>
          <p:cNvSpPr/>
          <p:nvPr/>
        </p:nvSpPr>
        <p:spPr>
          <a:xfrm flipH="false" flipV="false" rot="0">
            <a:off x="1028700" y="2727355"/>
            <a:ext cx="2187022" cy="1031380"/>
          </a:xfrm>
          <a:custGeom>
            <a:avLst/>
            <a:gdLst/>
            <a:ahLst/>
            <a:cxnLst/>
            <a:rect r="r" b="b" t="t" l="l"/>
            <a:pathLst>
              <a:path h="1031380" w="2187022">
                <a:moveTo>
                  <a:pt x="0" y="0"/>
                </a:moveTo>
                <a:lnTo>
                  <a:pt x="2187022" y="0"/>
                </a:lnTo>
                <a:lnTo>
                  <a:pt x="2187022" y="1031380"/>
                </a:lnTo>
                <a:lnTo>
                  <a:pt x="0" y="1031380"/>
                </a:lnTo>
                <a:lnTo>
                  <a:pt x="0" y="0"/>
                </a:lnTo>
                <a:close/>
              </a:path>
            </a:pathLst>
          </a:custGeom>
          <a:blipFill>
            <a:blip r:embed="rId3"/>
            <a:stretch>
              <a:fillRect l="0" t="0" r="0" b="0"/>
            </a:stretch>
          </a:blipFill>
        </p:spPr>
      </p:sp>
      <p:grpSp>
        <p:nvGrpSpPr>
          <p:cNvPr name="Group 7" id="7"/>
          <p:cNvGrpSpPr/>
          <p:nvPr/>
        </p:nvGrpSpPr>
        <p:grpSpPr>
          <a:xfrm rot="0">
            <a:off x="-2163344" y="1028700"/>
            <a:ext cx="3192044" cy="8229600"/>
            <a:chOff x="0" y="0"/>
            <a:chExt cx="840703" cy="2167467"/>
          </a:xfrm>
        </p:grpSpPr>
        <p:sp>
          <p:nvSpPr>
            <p:cNvPr name="Freeform 8" id="8"/>
            <p:cNvSpPr/>
            <p:nvPr/>
          </p:nvSpPr>
          <p:spPr>
            <a:xfrm flipH="false" flipV="false" rot="0">
              <a:off x="0" y="0"/>
              <a:ext cx="840703" cy="2167467"/>
            </a:xfrm>
            <a:custGeom>
              <a:avLst/>
              <a:gdLst/>
              <a:ahLst/>
              <a:cxnLst/>
              <a:rect r="r" b="b" t="t" l="l"/>
              <a:pathLst>
                <a:path h="2167467" w="840703">
                  <a:moveTo>
                    <a:pt x="121269" y="0"/>
                  </a:moveTo>
                  <a:lnTo>
                    <a:pt x="719434" y="0"/>
                  </a:lnTo>
                  <a:cubicBezTo>
                    <a:pt x="786409" y="0"/>
                    <a:pt x="840703" y="54294"/>
                    <a:pt x="840703" y="121269"/>
                  </a:cubicBezTo>
                  <a:lnTo>
                    <a:pt x="840703" y="2046198"/>
                  </a:lnTo>
                  <a:cubicBezTo>
                    <a:pt x="840703" y="2113173"/>
                    <a:pt x="786409" y="2167467"/>
                    <a:pt x="719434" y="2167467"/>
                  </a:cubicBezTo>
                  <a:lnTo>
                    <a:pt x="121269" y="2167467"/>
                  </a:lnTo>
                  <a:cubicBezTo>
                    <a:pt x="54294" y="2167467"/>
                    <a:pt x="0" y="2113173"/>
                    <a:pt x="0" y="2046198"/>
                  </a:cubicBezTo>
                  <a:lnTo>
                    <a:pt x="0" y="121269"/>
                  </a:lnTo>
                  <a:cubicBezTo>
                    <a:pt x="0" y="54294"/>
                    <a:pt x="54294" y="0"/>
                    <a:pt x="121269" y="0"/>
                  </a:cubicBezTo>
                  <a:close/>
                </a:path>
              </a:pathLst>
            </a:custGeom>
            <a:gradFill rotWithShape="true">
              <a:gsLst>
                <a:gs pos="0">
                  <a:srgbClr val="387C9D">
                    <a:alpha val="100000"/>
                  </a:srgbClr>
                </a:gs>
                <a:gs pos="100000">
                  <a:srgbClr val="729D72">
                    <a:alpha val="100000"/>
                  </a:srgbClr>
                </a:gs>
              </a:gsLst>
              <a:lin ang="0"/>
            </a:gradFill>
            <a:ln w="38100" cap="rnd">
              <a:solidFill>
                <a:srgbClr val="FFFFFF"/>
              </a:solidFill>
              <a:prstDash val="solid"/>
              <a:round/>
            </a:ln>
          </p:spPr>
        </p:sp>
        <p:sp>
          <p:nvSpPr>
            <p:cNvPr name="TextBox 9" id="9"/>
            <p:cNvSpPr txBox="true"/>
            <p:nvPr/>
          </p:nvSpPr>
          <p:spPr>
            <a:xfrm>
              <a:off x="0" y="-38100"/>
              <a:ext cx="840703" cy="2205567"/>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5400000">
            <a:off x="-607124" y="1188481"/>
            <a:ext cx="2682074" cy="1467826"/>
          </a:xfrm>
          <a:custGeom>
            <a:avLst/>
            <a:gdLst/>
            <a:ahLst/>
            <a:cxnLst/>
            <a:rect r="r" b="b" t="t" l="l"/>
            <a:pathLst>
              <a:path h="1467826" w="2682074">
                <a:moveTo>
                  <a:pt x="0" y="0"/>
                </a:moveTo>
                <a:lnTo>
                  <a:pt x="2682074" y="0"/>
                </a:lnTo>
                <a:lnTo>
                  <a:pt x="2682074" y="1467826"/>
                </a:lnTo>
                <a:lnTo>
                  <a:pt x="0" y="1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942726" y="1625288"/>
            <a:ext cx="11495161" cy="3139079"/>
          </a:xfrm>
          <a:prstGeom prst="rect">
            <a:avLst/>
          </a:prstGeom>
        </p:spPr>
        <p:txBody>
          <a:bodyPr anchor="t" rtlCol="false" tIns="0" lIns="0" bIns="0" rIns="0">
            <a:spAutoFit/>
          </a:bodyPr>
          <a:lstStyle/>
          <a:p>
            <a:pPr algn="l">
              <a:lnSpc>
                <a:spcPts val="12213"/>
              </a:lnSpc>
            </a:pPr>
            <a:r>
              <a:rPr lang="en-US" sz="11102" b="true">
                <a:solidFill>
                  <a:srgbClr val="FFFFFF"/>
                </a:solidFill>
                <a:latin typeface="Inter Bold"/>
                <a:ea typeface="Inter Bold"/>
                <a:cs typeface="Inter Bold"/>
                <a:sym typeface="Inter Bold"/>
              </a:rPr>
              <a:t>Meteor </a:t>
            </a:r>
          </a:p>
          <a:p>
            <a:pPr algn="l">
              <a:lnSpc>
                <a:spcPts val="12213"/>
              </a:lnSpc>
            </a:pPr>
            <a:r>
              <a:rPr lang="en-US" sz="11102" b="true">
                <a:solidFill>
                  <a:srgbClr val="FFFFFF"/>
                </a:solidFill>
                <a:latin typeface="Inter Bold"/>
                <a:ea typeface="Inter Bold"/>
                <a:cs typeface="Inter Bold"/>
                <a:sym typeface="Inter Bold"/>
              </a:rPr>
              <a:t>Impact-Sim</a:t>
            </a:r>
          </a:p>
        </p:txBody>
      </p:sp>
      <p:sp>
        <p:nvSpPr>
          <p:cNvPr name="TextBox 12" id="12"/>
          <p:cNvSpPr txBox="true"/>
          <p:nvPr/>
        </p:nvSpPr>
        <p:spPr>
          <a:xfrm rot="0">
            <a:off x="2216508" y="5747735"/>
            <a:ext cx="510385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Inter"/>
                <a:ea typeface="Inter"/>
                <a:cs typeface="Inter"/>
                <a:sym typeface="Inter"/>
              </a:rPr>
              <a:t>Team: CLASHATHON</a:t>
            </a:r>
          </a:p>
        </p:txBody>
      </p:sp>
      <p:sp>
        <p:nvSpPr>
          <p:cNvPr name="TextBox 13" id="13"/>
          <p:cNvSpPr txBox="true"/>
          <p:nvPr/>
        </p:nvSpPr>
        <p:spPr>
          <a:xfrm rot="0">
            <a:off x="2095500" y="6574049"/>
            <a:ext cx="7664696" cy="2323465"/>
          </a:xfrm>
          <a:prstGeom prst="rect">
            <a:avLst/>
          </a:prstGeom>
        </p:spPr>
        <p:txBody>
          <a:bodyPr anchor="t" rtlCol="false" tIns="0" lIns="0" bIns="0" rIns="0">
            <a:spAutoFit/>
          </a:bodyPr>
          <a:lstStyle/>
          <a:p>
            <a:pPr algn="l">
              <a:lnSpc>
                <a:spcPts val="2659"/>
              </a:lnSpc>
            </a:pPr>
            <a:r>
              <a:rPr lang="en-US" sz="1899">
                <a:solidFill>
                  <a:srgbClr val="FFFFFF"/>
                </a:solidFill>
                <a:latin typeface="Inter"/>
                <a:ea typeface="Inter"/>
                <a:cs typeface="Inter"/>
                <a:sym typeface="Inter"/>
              </a:rPr>
              <a:t>Members:</a:t>
            </a:r>
          </a:p>
          <a:p>
            <a:pPr algn="l" marL="410209" indent="-205105" lvl="1">
              <a:lnSpc>
                <a:spcPts val="2659"/>
              </a:lnSpc>
              <a:buFont typeface="Arial"/>
              <a:buChar char="•"/>
            </a:pPr>
            <a:r>
              <a:rPr lang="en-US" sz="1899">
                <a:solidFill>
                  <a:srgbClr val="FFFFFF"/>
                </a:solidFill>
                <a:latin typeface="Inter"/>
                <a:ea typeface="Inter"/>
                <a:cs typeface="Inter"/>
                <a:sym typeface="Inter"/>
              </a:rPr>
              <a:t>Ariel James Santiago</a:t>
            </a:r>
          </a:p>
          <a:p>
            <a:pPr algn="l" marL="410209" indent="-205105" lvl="1">
              <a:lnSpc>
                <a:spcPts val="2659"/>
              </a:lnSpc>
              <a:buFont typeface="Arial"/>
              <a:buChar char="•"/>
            </a:pPr>
            <a:r>
              <a:rPr lang="en-US" sz="1899">
                <a:solidFill>
                  <a:srgbClr val="FFFFFF"/>
                </a:solidFill>
                <a:latin typeface="Inter"/>
                <a:ea typeface="Inter"/>
                <a:cs typeface="Inter"/>
                <a:sym typeface="Inter"/>
              </a:rPr>
              <a:t>Joash Chrysler Aludino</a:t>
            </a:r>
          </a:p>
          <a:p>
            <a:pPr algn="l" marL="410209" indent="-205105" lvl="1">
              <a:lnSpc>
                <a:spcPts val="2659"/>
              </a:lnSpc>
              <a:buFont typeface="Arial"/>
              <a:buChar char="•"/>
            </a:pPr>
            <a:r>
              <a:rPr lang="en-US" sz="1899">
                <a:solidFill>
                  <a:srgbClr val="FFFFFF"/>
                </a:solidFill>
                <a:latin typeface="Inter"/>
                <a:ea typeface="Inter"/>
                <a:cs typeface="Inter"/>
                <a:sym typeface="Inter"/>
              </a:rPr>
              <a:t>Reign Justine Dela Paz</a:t>
            </a:r>
          </a:p>
          <a:p>
            <a:pPr algn="l" marL="410209" indent="-205105" lvl="1">
              <a:lnSpc>
                <a:spcPts val="2659"/>
              </a:lnSpc>
              <a:buFont typeface="Arial"/>
              <a:buChar char="•"/>
            </a:pPr>
            <a:r>
              <a:rPr lang="en-US" sz="1899">
                <a:solidFill>
                  <a:srgbClr val="FFFFFF"/>
                </a:solidFill>
                <a:latin typeface="Inter"/>
                <a:ea typeface="Inter"/>
                <a:cs typeface="Inter"/>
                <a:sym typeface="Inter"/>
              </a:rPr>
              <a:t>Kurt Marvic Amboy</a:t>
            </a:r>
          </a:p>
          <a:p>
            <a:pPr algn="l" marL="410209" indent="-205105" lvl="1">
              <a:lnSpc>
                <a:spcPts val="2659"/>
              </a:lnSpc>
              <a:buFont typeface="Arial"/>
              <a:buChar char="•"/>
            </a:pPr>
            <a:r>
              <a:rPr lang="en-US" sz="1899">
                <a:solidFill>
                  <a:srgbClr val="FFFFFF"/>
                </a:solidFill>
                <a:latin typeface="Inter"/>
                <a:ea typeface="Inter"/>
                <a:cs typeface="Inter"/>
                <a:sym typeface="Inter"/>
              </a:rPr>
              <a:t>Rex Gabriel Salamat</a:t>
            </a:r>
          </a:p>
          <a:p>
            <a:pPr algn="l" marL="410209" indent="-205105" lvl="1">
              <a:lnSpc>
                <a:spcPts val="2659"/>
              </a:lnSpc>
              <a:spcBef>
                <a:spcPct val="0"/>
              </a:spcBef>
              <a:buFont typeface="Arial"/>
              <a:buChar char="•"/>
            </a:pPr>
            <a:r>
              <a:rPr lang="en-US" sz="1899">
                <a:solidFill>
                  <a:srgbClr val="FFFFFF"/>
                </a:solidFill>
                <a:latin typeface="Inter"/>
                <a:ea typeface="Inter"/>
                <a:cs typeface="Inter"/>
                <a:sym typeface="Inter"/>
              </a:rPr>
              <a:t>Elieser Agustin IV</a:t>
            </a:r>
          </a:p>
        </p:txBody>
      </p:sp>
      <p:sp>
        <p:nvSpPr>
          <p:cNvPr name="Freeform 14" id="14"/>
          <p:cNvSpPr/>
          <p:nvPr/>
        </p:nvSpPr>
        <p:spPr>
          <a:xfrm flipH="false" flipV="false" rot="0">
            <a:off x="-2431096" y="7754832"/>
            <a:ext cx="5837978" cy="2753137"/>
          </a:xfrm>
          <a:custGeom>
            <a:avLst/>
            <a:gdLst/>
            <a:ahLst/>
            <a:cxnLst/>
            <a:rect r="r" b="b" t="t" l="l"/>
            <a:pathLst>
              <a:path h="2753137" w="5837978">
                <a:moveTo>
                  <a:pt x="0" y="0"/>
                </a:moveTo>
                <a:lnTo>
                  <a:pt x="5837978" y="0"/>
                </a:lnTo>
                <a:lnTo>
                  <a:pt x="5837978" y="2753137"/>
                </a:lnTo>
                <a:lnTo>
                  <a:pt x="0" y="2753137"/>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grpSp>
        <p:nvGrpSpPr>
          <p:cNvPr name="Group 3" id="3"/>
          <p:cNvGrpSpPr/>
          <p:nvPr/>
        </p:nvGrpSpPr>
        <p:grpSpPr>
          <a:xfrm rot="0">
            <a:off x="1028700" y="2247945"/>
            <a:ext cx="16165789" cy="7299786"/>
            <a:chOff x="0" y="0"/>
            <a:chExt cx="4257656" cy="1922577"/>
          </a:xfrm>
        </p:grpSpPr>
        <p:sp>
          <p:nvSpPr>
            <p:cNvPr name="Freeform 4" id="4"/>
            <p:cNvSpPr/>
            <p:nvPr/>
          </p:nvSpPr>
          <p:spPr>
            <a:xfrm flipH="false" flipV="false" rot="0">
              <a:off x="0" y="0"/>
              <a:ext cx="4257656" cy="1922577"/>
            </a:xfrm>
            <a:custGeom>
              <a:avLst/>
              <a:gdLst/>
              <a:ahLst/>
              <a:cxnLst/>
              <a:rect r="r" b="b" t="t" l="l"/>
              <a:pathLst>
                <a:path h="1922577" w="4257656">
                  <a:moveTo>
                    <a:pt x="23945" y="0"/>
                  </a:moveTo>
                  <a:lnTo>
                    <a:pt x="4233711" y="0"/>
                  </a:lnTo>
                  <a:cubicBezTo>
                    <a:pt x="4240062" y="0"/>
                    <a:pt x="4246152" y="2523"/>
                    <a:pt x="4250643" y="7013"/>
                  </a:cubicBezTo>
                  <a:cubicBezTo>
                    <a:pt x="4255134" y="11504"/>
                    <a:pt x="4257656" y="17595"/>
                    <a:pt x="4257656" y="23945"/>
                  </a:cubicBezTo>
                  <a:lnTo>
                    <a:pt x="4257656" y="1898632"/>
                  </a:lnTo>
                  <a:cubicBezTo>
                    <a:pt x="4257656" y="1904983"/>
                    <a:pt x="4255134" y="1911073"/>
                    <a:pt x="4250643" y="1915564"/>
                  </a:cubicBezTo>
                  <a:cubicBezTo>
                    <a:pt x="4246152" y="1920055"/>
                    <a:pt x="4240062" y="1922577"/>
                    <a:pt x="4233711" y="1922577"/>
                  </a:cubicBezTo>
                  <a:lnTo>
                    <a:pt x="23945" y="1922577"/>
                  </a:lnTo>
                  <a:cubicBezTo>
                    <a:pt x="17595" y="1922577"/>
                    <a:pt x="11504" y="1920055"/>
                    <a:pt x="7013" y="1915564"/>
                  </a:cubicBezTo>
                  <a:cubicBezTo>
                    <a:pt x="2523" y="1911073"/>
                    <a:pt x="0" y="1904983"/>
                    <a:pt x="0" y="1898632"/>
                  </a:cubicBezTo>
                  <a:lnTo>
                    <a:pt x="0" y="23945"/>
                  </a:lnTo>
                  <a:cubicBezTo>
                    <a:pt x="0" y="17595"/>
                    <a:pt x="2523" y="11504"/>
                    <a:pt x="7013" y="7013"/>
                  </a:cubicBezTo>
                  <a:cubicBezTo>
                    <a:pt x="11504" y="2523"/>
                    <a:pt x="17595" y="0"/>
                    <a:pt x="23945"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5" id="5"/>
            <p:cNvSpPr txBox="true"/>
            <p:nvPr/>
          </p:nvSpPr>
          <p:spPr>
            <a:xfrm>
              <a:off x="0" y="-38100"/>
              <a:ext cx="4257656" cy="196067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9032041"/>
            <a:ext cx="2187022" cy="1031380"/>
          </a:xfrm>
          <a:custGeom>
            <a:avLst/>
            <a:gdLst/>
            <a:ahLst/>
            <a:cxnLst/>
            <a:rect r="r" b="b" t="t" l="l"/>
            <a:pathLst>
              <a:path h="1031380" w="2187022">
                <a:moveTo>
                  <a:pt x="0" y="0"/>
                </a:moveTo>
                <a:lnTo>
                  <a:pt x="2187022" y="0"/>
                </a:lnTo>
                <a:lnTo>
                  <a:pt x="2187022" y="1031379"/>
                </a:lnTo>
                <a:lnTo>
                  <a:pt x="0" y="1031379"/>
                </a:lnTo>
                <a:lnTo>
                  <a:pt x="0" y="0"/>
                </a:lnTo>
                <a:close/>
              </a:path>
            </a:pathLst>
          </a:custGeom>
          <a:blipFill>
            <a:blip r:embed="rId3"/>
            <a:stretch>
              <a:fillRect l="0" t="0" r="0" b="0"/>
            </a:stretch>
          </a:blipFill>
        </p:spPr>
      </p:sp>
      <p:sp>
        <p:nvSpPr>
          <p:cNvPr name="Freeform 7" id="7"/>
          <p:cNvSpPr/>
          <p:nvPr/>
        </p:nvSpPr>
        <p:spPr>
          <a:xfrm flipH="false" flipV="false" rot="0">
            <a:off x="15453278" y="1732255"/>
            <a:ext cx="2187022" cy="1031380"/>
          </a:xfrm>
          <a:custGeom>
            <a:avLst/>
            <a:gdLst/>
            <a:ahLst/>
            <a:cxnLst/>
            <a:rect r="r" b="b" t="t" l="l"/>
            <a:pathLst>
              <a:path h="1031380" w="2187022">
                <a:moveTo>
                  <a:pt x="0" y="0"/>
                </a:moveTo>
                <a:lnTo>
                  <a:pt x="2187022" y="0"/>
                </a:lnTo>
                <a:lnTo>
                  <a:pt x="2187022" y="1031379"/>
                </a:lnTo>
                <a:lnTo>
                  <a:pt x="0" y="1031379"/>
                </a:lnTo>
                <a:lnTo>
                  <a:pt x="0" y="0"/>
                </a:lnTo>
                <a:close/>
              </a:path>
            </a:pathLst>
          </a:custGeom>
          <a:blipFill>
            <a:blip r:embed="rId3"/>
            <a:stretch>
              <a:fillRect l="0" t="0" r="0" b="0"/>
            </a:stretch>
          </a:blipFill>
        </p:spPr>
      </p:sp>
      <p:sp>
        <p:nvSpPr>
          <p:cNvPr name="Freeform 8" id="8"/>
          <p:cNvSpPr/>
          <p:nvPr/>
        </p:nvSpPr>
        <p:spPr>
          <a:xfrm flipH="false" flipV="false" rot="-10800000">
            <a:off x="12134268" y="-913599"/>
            <a:ext cx="2682074" cy="1467826"/>
          </a:xfrm>
          <a:custGeom>
            <a:avLst/>
            <a:gdLst/>
            <a:ahLst/>
            <a:cxnLst/>
            <a:rect r="r" b="b" t="t" l="l"/>
            <a:pathLst>
              <a:path h="1467826" w="2682074">
                <a:moveTo>
                  <a:pt x="0" y="0"/>
                </a:moveTo>
                <a:lnTo>
                  <a:pt x="2682074" y="0"/>
                </a:lnTo>
                <a:lnTo>
                  <a:pt x="2682074" y="1467825"/>
                </a:lnTo>
                <a:lnTo>
                  <a:pt x="0" y="1467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8337231" y="8451531"/>
            <a:ext cx="1613538" cy="161353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656349" y="8895665"/>
            <a:ext cx="975303" cy="725270"/>
          </a:xfrm>
          <a:custGeom>
            <a:avLst/>
            <a:gdLst/>
            <a:ahLst/>
            <a:cxnLst/>
            <a:rect r="r" b="b" t="t" l="l"/>
            <a:pathLst>
              <a:path h="725270" w="975303">
                <a:moveTo>
                  <a:pt x="0" y="0"/>
                </a:moveTo>
                <a:lnTo>
                  <a:pt x="975302" y="0"/>
                </a:lnTo>
                <a:lnTo>
                  <a:pt x="975302" y="725270"/>
                </a:lnTo>
                <a:lnTo>
                  <a:pt x="0" y="7252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7163508" y="563376"/>
            <a:ext cx="3896174" cy="1168879"/>
          </a:xfrm>
          <a:prstGeom prst="rect">
            <a:avLst/>
          </a:prstGeom>
        </p:spPr>
        <p:txBody>
          <a:bodyPr anchor="t" rtlCol="false" tIns="0" lIns="0" bIns="0" rIns="0">
            <a:spAutoFit/>
          </a:bodyPr>
          <a:lstStyle/>
          <a:p>
            <a:pPr algn="ctr">
              <a:lnSpc>
                <a:spcPts val="9598"/>
              </a:lnSpc>
              <a:spcBef>
                <a:spcPct val="0"/>
              </a:spcBef>
            </a:pPr>
            <a:r>
              <a:rPr lang="en-US" b="true" sz="6856">
                <a:solidFill>
                  <a:srgbClr val="FFFFFF"/>
                </a:solidFill>
                <a:latin typeface="Inter Bold"/>
                <a:ea typeface="Inter Bold"/>
                <a:cs typeface="Inter Bold"/>
                <a:sym typeface="Inter Bold"/>
              </a:rPr>
              <a:t>Mission</a:t>
            </a:r>
          </a:p>
        </p:txBody>
      </p:sp>
      <p:sp>
        <p:nvSpPr>
          <p:cNvPr name="TextBox 14" id="14"/>
          <p:cNvSpPr txBox="true"/>
          <p:nvPr/>
        </p:nvSpPr>
        <p:spPr>
          <a:xfrm rot="0">
            <a:off x="2123594" y="3178708"/>
            <a:ext cx="14040812" cy="4548504"/>
          </a:xfrm>
          <a:prstGeom prst="rect">
            <a:avLst/>
          </a:prstGeom>
        </p:spPr>
        <p:txBody>
          <a:bodyPr anchor="t" rtlCol="false" tIns="0" lIns="0" bIns="0" rIns="0">
            <a:spAutoFit/>
          </a:bodyPr>
          <a:lstStyle/>
          <a:p>
            <a:pPr algn="just">
              <a:lnSpc>
                <a:spcPts val="6020"/>
              </a:lnSpc>
              <a:spcBef>
                <a:spcPct val="0"/>
              </a:spcBef>
            </a:pPr>
            <a:r>
              <a:rPr lang="en-US" sz="4300">
                <a:solidFill>
                  <a:srgbClr val="FFFFFF"/>
                </a:solidFill>
                <a:latin typeface="Inter"/>
                <a:ea typeface="Inter"/>
                <a:cs typeface="Inter"/>
                <a:sym typeface="Inter"/>
              </a:rPr>
              <a:t>To develop an intelligent simulation system that accurately models the effects of meteor impacts on Earth, providing valuable insights and visualizations that support scientific understanding, risk assessment, and informed decision-making in the face of potential threats.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grpSp>
        <p:nvGrpSpPr>
          <p:cNvPr name="Group 3" id="3"/>
          <p:cNvGrpSpPr/>
          <p:nvPr/>
        </p:nvGrpSpPr>
        <p:grpSpPr>
          <a:xfrm rot="0">
            <a:off x="16489773" y="2095377"/>
            <a:ext cx="2831233" cy="6096246"/>
            <a:chOff x="0" y="0"/>
            <a:chExt cx="745675" cy="1605596"/>
          </a:xfrm>
        </p:grpSpPr>
        <p:sp>
          <p:nvSpPr>
            <p:cNvPr name="Freeform 4" id="4"/>
            <p:cNvSpPr/>
            <p:nvPr/>
          </p:nvSpPr>
          <p:spPr>
            <a:xfrm flipH="false" flipV="false" rot="0">
              <a:off x="0" y="0"/>
              <a:ext cx="745675" cy="1605596"/>
            </a:xfrm>
            <a:custGeom>
              <a:avLst/>
              <a:gdLst/>
              <a:ahLst/>
              <a:cxnLst/>
              <a:rect r="r" b="b" t="t" l="l"/>
              <a:pathLst>
                <a:path h="1605596" w="745675">
                  <a:moveTo>
                    <a:pt x="136723" y="0"/>
                  </a:moveTo>
                  <a:lnTo>
                    <a:pt x="608951" y="0"/>
                  </a:lnTo>
                  <a:cubicBezTo>
                    <a:pt x="684461" y="0"/>
                    <a:pt x="745675" y="61213"/>
                    <a:pt x="745675" y="136723"/>
                  </a:cubicBezTo>
                  <a:lnTo>
                    <a:pt x="745675" y="1468872"/>
                  </a:lnTo>
                  <a:cubicBezTo>
                    <a:pt x="745675" y="1544383"/>
                    <a:pt x="684461" y="1605596"/>
                    <a:pt x="608951" y="1605596"/>
                  </a:cubicBezTo>
                  <a:lnTo>
                    <a:pt x="136723" y="1605596"/>
                  </a:lnTo>
                  <a:cubicBezTo>
                    <a:pt x="61213" y="1605596"/>
                    <a:pt x="0" y="1544383"/>
                    <a:pt x="0" y="1468872"/>
                  </a:cubicBezTo>
                  <a:lnTo>
                    <a:pt x="0" y="136723"/>
                  </a:lnTo>
                  <a:cubicBezTo>
                    <a:pt x="0" y="61213"/>
                    <a:pt x="61213" y="0"/>
                    <a:pt x="136723" y="0"/>
                  </a:cubicBezTo>
                  <a:close/>
                </a:path>
              </a:pathLst>
            </a:custGeom>
            <a:gradFill rotWithShape="true">
              <a:gsLst>
                <a:gs pos="0">
                  <a:srgbClr val="387C9D">
                    <a:alpha val="100000"/>
                  </a:srgbClr>
                </a:gs>
                <a:gs pos="100000">
                  <a:srgbClr val="729D72">
                    <a:alpha val="100000"/>
                  </a:srgbClr>
                </a:gs>
              </a:gsLst>
              <a:lin ang="0"/>
            </a:gradFill>
            <a:ln w="38100" cap="rnd">
              <a:solidFill>
                <a:srgbClr val="FFFFFF"/>
              </a:solidFill>
              <a:prstDash val="solid"/>
              <a:round/>
            </a:ln>
          </p:spPr>
        </p:sp>
        <p:sp>
          <p:nvSpPr>
            <p:cNvPr name="TextBox 5" id="5"/>
            <p:cNvSpPr txBox="true"/>
            <p:nvPr/>
          </p:nvSpPr>
          <p:spPr>
            <a:xfrm>
              <a:off x="0" y="-38100"/>
              <a:ext cx="745675" cy="164369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150197" y="7533376"/>
            <a:ext cx="2791603" cy="1316495"/>
          </a:xfrm>
          <a:custGeom>
            <a:avLst/>
            <a:gdLst/>
            <a:ahLst/>
            <a:cxnLst/>
            <a:rect r="r" b="b" t="t" l="l"/>
            <a:pathLst>
              <a:path h="1316495" w="2791603">
                <a:moveTo>
                  <a:pt x="0" y="0"/>
                </a:moveTo>
                <a:lnTo>
                  <a:pt x="2791603" y="0"/>
                </a:lnTo>
                <a:lnTo>
                  <a:pt x="2791603" y="1316495"/>
                </a:lnTo>
                <a:lnTo>
                  <a:pt x="0" y="1316495"/>
                </a:lnTo>
                <a:lnTo>
                  <a:pt x="0" y="0"/>
                </a:lnTo>
                <a:close/>
              </a:path>
            </a:pathLst>
          </a:custGeom>
          <a:blipFill>
            <a:blip r:embed="rId3"/>
            <a:stretch>
              <a:fillRect l="0" t="0" r="0" b="0"/>
            </a:stretch>
          </a:blipFill>
        </p:spPr>
      </p:sp>
      <p:sp>
        <p:nvSpPr>
          <p:cNvPr name="Freeform 7" id="7"/>
          <p:cNvSpPr/>
          <p:nvPr/>
        </p:nvSpPr>
        <p:spPr>
          <a:xfrm flipH="false" flipV="false" rot="-5400000">
            <a:off x="-1517014" y="3710892"/>
            <a:ext cx="2682074" cy="1467826"/>
          </a:xfrm>
          <a:custGeom>
            <a:avLst/>
            <a:gdLst/>
            <a:ahLst/>
            <a:cxnLst/>
            <a:rect r="r" b="b" t="t" l="l"/>
            <a:pathLst>
              <a:path h="1467826" w="2682074">
                <a:moveTo>
                  <a:pt x="0" y="0"/>
                </a:moveTo>
                <a:lnTo>
                  <a:pt x="2682074" y="0"/>
                </a:lnTo>
                <a:lnTo>
                  <a:pt x="2682074" y="1467826"/>
                </a:lnTo>
                <a:lnTo>
                  <a:pt x="0" y="1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8" id="8">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828800" y="1028700"/>
            <a:ext cx="14630400" cy="8229600"/>
          </a:xfrm>
          <a:prstGeom prst="rect">
            <a:avLst/>
          </a:prstGeom>
        </p:spPr>
      </p:pic>
      <p:sp>
        <p:nvSpPr>
          <p:cNvPr name="TextBox 9" id="9"/>
          <p:cNvSpPr txBox="true"/>
          <p:nvPr/>
        </p:nvSpPr>
        <p:spPr>
          <a:xfrm rot="0">
            <a:off x="1270166" y="1076325"/>
            <a:ext cx="4956852" cy="866775"/>
          </a:xfrm>
          <a:prstGeom prst="rect">
            <a:avLst/>
          </a:prstGeom>
        </p:spPr>
        <p:txBody>
          <a:bodyPr anchor="t" rtlCol="false" tIns="0" lIns="0" bIns="0" rIns="0">
            <a:spAutoFit/>
          </a:bodyPr>
          <a:lstStyle/>
          <a:p>
            <a:pPr algn="l">
              <a:lnSpc>
                <a:spcPts val="6600"/>
              </a:lnSpc>
            </a:pPr>
            <a:r>
              <a:rPr lang="en-US" sz="6000" b="true">
                <a:solidFill>
                  <a:srgbClr val="FFFFFF"/>
                </a:solidFill>
                <a:latin typeface="Inter Bold"/>
                <a:ea typeface="Inter Bold"/>
                <a:cs typeface="Inter Bold"/>
                <a:sym typeface="Inter Bold"/>
              </a:rPr>
              <a:t>Demo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grpSp>
        <p:nvGrpSpPr>
          <p:cNvPr name="Group 3" id="3"/>
          <p:cNvGrpSpPr/>
          <p:nvPr/>
        </p:nvGrpSpPr>
        <p:grpSpPr>
          <a:xfrm rot="0">
            <a:off x="1028700" y="3312879"/>
            <a:ext cx="5125032" cy="5945421"/>
            <a:chOff x="0" y="0"/>
            <a:chExt cx="1349803" cy="1565872"/>
          </a:xfrm>
        </p:grpSpPr>
        <p:sp>
          <p:nvSpPr>
            <p:cNvPr name="Freeform 4" id="4"/>
            <p:cNvSpPr/>
            <p:nvPr/>
          </p:nvSpPr>
          <p:spPr>
            <a:xfrm flipH="false" flipV="false" rot="0">
              <a:off x="0" y="0"/>
              <a:ext cx="1349803" cy="1565872"/>
            </a:xfrm>
            <a:custGeom>
              <a:avLst/>
              <a:gdLst/>
              <a:ahLst/>
              <a:cxnLst/>
              <a:rect r="r" b="b" t="t" l="l"/>
              <a:pathLst>
                <a:path h="1565872" w="1349803">
                  <a:moveTo>
                    <a:pt x="75530" y="0"/>
                  </a:moveTo>
                  <a:lnTo>
                    <a:pt x="1274272" y="0"/>
                  </a:lnTo>
                  <a:cubicBezTo>
                    <a:pt x="1294304" y="0"/>
                    <a:pt x="1313516" y="7958"/>
                    <a:pt x="1327680" y="22122"/>
                  </a:cubicBezTo>
                  <a:cubicBezTo>
                    <a:pt x="1341845" y="36287"/>
                    <a:pt x="1349803" y="55499"/>
                    <a:pt x="1349803" y="75530"/>
                  </a:cubicBezTo>
                  <a:lnTo>
                    <a:pt x="1349803" y="1490342"/>
                  </a:lnTo>
                  <a:cubicBezTo>
                    <a:pt x="1349803" y="1510374"/>
                    <a:pt x="1341845" y="1529585"/>
                    <a:pt x="1327680" y="1543750"/>
                  </a:cubicBezTo>
                  <a:cubicBezTo>
                    <a:pt x="1313516" y="1557915"/>
                    <a:pt x="1294304" y="1565872"/>
                    <a:pt x="1274272" y="1565872"/>
                  </a:cubicBezTo>
                  <a:lnTo>
                    <a:pt x="75530" y="1565872"/>
                  </a:lnTo>
                  <a:cubicBezTo>
                    <a:pt x="55499" y="1565872"/>
                    <a:pt x="36287" y="1557915"/>
                    <a:pt x="22122" y="1543750"/>
                  </a:cubicBezTo>
                  <a:cubicBezTo>
                    <a:pt x="7958" y="1529585"/>
                    <a:pt x="0" y="1510374"/>
                    <a:pt x="0" y="1490342"/>
                  </a:cubicBezTo>
                  <a:lnTo>
                    <a:pt x="0" y="75530"/>
                  </a:lnTo>
                  <a:cubicBezTo>
                    <a:pt x="0" y="55499"/>
                    <a:pt x="7958" y="36287"/>
                    <a:pt x="22122" y="22122"/>
                  </a:cubicBezTo>
                  <a:cubicBezTo>
                    <a:pt x="36287" y="7958"/>
                    <a:pt x="55499" y="0"/>
                    <a:pt x="75530"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5" id="5"/>
            <p:cNvSpPr txBox="true"/>
            <p:nvPr/>
          </p:nvSpPr>
          <p:spPr>
            <a:xfrm>
              <a:off x="0" y="-38100"/>
              <a:ext cx="1349803" cy="16039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81484" y="3312879"/>
            <a:ext cx="5125032" cy="5945421"/>
            <a:chOff x="0" y="0"/>
            <a:chExt cx="1349803" cy="1565872"/>
          </a:xfrm>
        </p:grpSpPr>
        <p:sp>
          <p:nvSpPr>
            <p:cNvPr name="Freeform 7" id="7"/>
            <p:cNvSpPr/>
            <p:nvPr/>
          </p:nvSpPr>
          <p:spPr>
            <a:xfrm flipH="false" flipV="false" rot="0">
              <a:off x="0" y="0"/>
              <a:ext cx="1349803" cy="1565872"/>
            </a:xfrm>
            <a:custGeom>
              <a:avLst/>
              <a:gdLst/>
              <a:ahLst/>
              <a:cxnLst/>
              <a:rect r="r" b="b" t="t" l="l"/>
              <a:pathLst>
                <a:path h="1565872" w="1349803">
                  <a:moveTo>
                    <a:pt x="75530" y="0"/>
                  </a:moveTo>
                  <a:lnTo>
                    <a:pt x="1274272" y="0"/>
                  </a:lnTo>
                  <a:cubicBezTo>
                    <a:pt x="1294304" y="0"/>
                    <a:pt x="1313516" y="7958"/>
                    <a:pt x="1327680" y="22122"/>
                  </a:cubicBezTo>
                  <a:cubicBezTo>
                    <a:pt x="1341845" y="36287"/>
                    <a:pt x="1349803" y="55499"/>
                    <a:pt x="1349803" y="75530"/>
                  </a:cubicBezTo>
                  <a:lnTo>
                    <a:pt x="1349803" y="1490342"/>
                  </a:lnTo>
                  <a:cubicBezTo>
                    <a:pt x="1349803" y="1510374"/>
                    <a:pt x="1341845" y="1529585"/>
                    <a:pt x="1327680" y="1543750"/>
                  </a:cubicBezTo>
                  <a:cubicBezTo>
                    <a:pt x="1313516" y="1557915"/>
                    <a:pt x="1294304" y="1565872"/>
                    <a:pt x="1274272" y="1565872"/>
                  </a:cubicBezTo>
                  <a:lnTo>
                    <a:pt x="75530" y="1565872"/>
                  </a:lnTo>
                  <a:cubicBezTo>
                    <a:pt x="55499" y="1565872"/>
                    <a:pt x="36287" y="1557915"/>
                    <a:pt x="22122" y="1543750"/>
                  </a:cubicBezTo>
                  <a:cubicBezTo>
                    <a:pt x="7958" y="1529585"/>
                    <a:pt x="0" y="1510374"/>
                    <a:pt x="0" y="1490342"/>
                  </a:cubicBezTo>
                  <a:lnTo>
                    <a:pt x="0" y="75530"/>
                  </a:lnTo>
                  <a:cubicBezTo>
                    <a:pt x="0" y="55499"/>
                    <a:pt x="7958" y="36287"/>
                    <a:pt x="22122" y="22122"/>
                  </a:cubicBezTo>
                  <a:cubicBezTo>
                    <a:pt x="36287" y="7958"/>
                    <a:pt x="55499" y="0"/>
                    <a:pt x="75530"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8" id="8"/>
            <p:cNvSpPr txBox="true"/>
            <p:nvPr/>
          </p:nvSpPr>
          <p:spPr>
            <a:xfrm>
              <a:off x="0" y="-38100"/>
              <a:ext cx="1349803" cy="160397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134268" y="3312879"/>
            <a:ext cx="5125032" cy="5945421"/>
            <a:chOff x="0" y="0"/>
            <a:chExt cx="1349803" cy="1565872"/>
          </a:xfrm>
        </p:grpSpPr>
        <p:sp>
          <p:nvSpPr>
            <p:cNvPr name="Freeform 10" id="10"/>
            <p:cNvSpPr/>
            <p:nvPr/>
          </p:nvSpPr>
          <p:spPr>
            <a:xfrm flipH="false" flipV="false" rot="0">
              <a:off x="0" y="0"/>
              <a:ext cx="1349803" cy="1565872"/>
            </a:xfrm>
            <a:custGeom>
              <a:avLst/>
              <a:gdLst/>
              <a:ahLst/>
              <a:cxnLst/>
              <a:rect r="r" b="b" t="t" l="l"/>
              <a:pathLst>
                <a:path h="1565872" w="1349803">
                  <a:moveTo>
                    <a:pt x="75530" y="0"/>
                  </a:moveTo>
                  <a:lnTo>
                    <a:pt x="1274272" y="0"/>
                  </a:lnTo>
                  <a:cubicBezTo>
                    <a:pt x="1294304" y="0"/>
                    <a:pt x="1313516" y="7958"/>
                    <a:pt x="1327680" y="22122"/>
                  </a:cubicBezTo>
                  <a:cubicBezTo>
                    <a:pt x="1341845" y="36287"/>
                    <a:pt x="1349803" y="55499"/>
                    <a:pt x="1349803" y="75530"/>
                  </a:cubicBezTo>
                  <a:lnTo>
                    <a:pt x="1349803" y="1490342"/>
                  </a:lnTo>
                  <a:cubicBezTo>
                    <a:pt x="1349803" y="1510374"/>
                    <a:pt x="1341845" y="1529585"/>
                    <a:pt x="1327680" y="1543750"/>
                  </a:cubicBezTo>
                  <a:cubicBezTo>
                    <a:pt x="1313516" y="1557915"/>
                    <a:pt x="1294304" y="1565872"/>
                    <a:pt x="1274272" y="1565872"/>
                  </a:cubicBezTo>
                  <a:lnTo>
                    <a:pt x="75530" y="1565872"/>
                  </a:lnTo>
                  <a:cubicBezTo>
                    <a:pt x="55499" y="1565872"/>
                    <a:pt x="36287" y="1557915"/>
                    <a:pt x="22122" y="1543750"/>
                  </a:cubicBezTo>
                  <a:cubicBezTo>
                    <a:pt x="7958" y="1529585"/>
                    <a:pt x="0" y="1510374"/>
                    <a:pt x="0" y="1490342"/>
                  </a:cubicBezTo>
                  <a:lnTo>
                    <a:pt x="0" y="75530"/>
                  </a:lnTo>
                  <a:cubicBezTo>
                    <a:pt x="0" y="55499"/>
                    <a:pt x="7958" y="36287"/>
                    <a:pt x="22122" y="22122"/>
                  </a:cubicBezTo>
                  <a:cubicBezTo>
                    <a:pt x="36287" y="7958"/>
                    <a:pt x="55499" y="0"/>
                    <a:pt x="75530"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11" id="11"/>
            <p:cNvSpPr txBox="true"/>
            <p:nvPr/>
          </p:nvSpPr>
          <p:spPr>
            <a:xfrm>
              <a:off x="0" y="-38100"/>
              <a:ext cx="1349803" cy="16039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84447" y="2506110"/>
            <a:ext cx="1613538" cy="16135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337231" y="2506110"/>
            <a:ext cx="1613538" cy="161353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890015" y="2506110"/>
            <a:ext cx="1613538" cy="161353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028700" y="8742610"/>
            <a:ext cx="2187022" cy="1031380"/>
          </a:xfrm>
          <a:custGeom>
            <a:avLst/>
            <a:gdLst/>
            <a:ahLst/>
            <a:cxnLst/>
            <a:rect r="r" b="b" t="t" l="l"/>
            <a:pathLst>
              <a:path h="1031380" w="2187022">
                <a:moveTo>
                  <a:pt x="0" y="0"/>
                </a:moveTo>
                <a:lnTo>
                  <a:pt x="2187022" y="0"/>
                </a:lnTo>
                <a:lnTo>
                  <a:pt x="2187022" y="1031380"/>
                </a:lnTo>
                <a:lnTo>
                  <a:pt x="0" y="1031380"/>
                </a:lnTo>
                <a:lnTo>
                  <a:pt x="0" y="0"/>
                </a:lnTo>
                <a:close/>
              </a:path>
            </a:pathLst>
          </a:custGeom>
          <a:blipFill>
            <a:blip r:embed="rId3"/>
            <a:stretch>
              <a:fillRect l="0" t="0" r="0" b="0"/>
            </a:stretch>
          </a:blipFill>
        </p:spPr>
      </p:sp>
      <p:sp>
        <p:nvSpPr>
          <p:cNvPr name="Freeform 22" id="22"/>
          <p:cNvSpPr/>
          <p:nvPr/>
        </p:nvSpPr>
        <p:spPr>
          <a:xfrm flipH="false" flipV="false" rot="0">
            <a:off x="15503553" y="2791592"/>
            <a:ext cx="2187022" cy="1031380"/>
          </a:xfrm>
          <a:custGeom>
            <a:avLst/>
            <a:gdLst/>
            <a:ahLst/>
            <a:cxnLst/>
            <a:rect r="r" b="b" t="t" l="l"/>
            <a:pathLst>
              <a:path h="1031380" w="2187022">
                <a:moveTo>
                  <a:pt x="0" y="0"/>
                </a:moveTo>
                <a:lnTo>
                  <a:pt x="2187022" y="0"/>
                </a:lnTo>
                <a:lnTo>
                  <a:pt x="2187022" y="1031379"/>
                </a:lnTo>
                <a:lnTo>
                  <a:pt x="0" y="1031379"/>
                </a:lnTo>
                <a:lnTo>
                  <a:pt x="0" y="0"/>
                </a:lnTo>
                <a:close/>
              </a:path>
            </a:pathLst>
          </a:custGeom>
          <a:blipFill>
            <a:blip r:embed="rId3"/>
            <a:stretch>
              <a:fillRect l="0" t="0" r="0" b="0"/>
            </a:stretch>
          </a:blipFill>
        </p:spPr>
      </p:sp>
      <p:sp>
        <p:nvSpPr>
          <p:cNvPr name="Freeform 23" id="23"/>
          <p:cNvSpPr/>
          <p:nvPr/>
        </p:nvSpPr>
        <p:spPr>
          <a:xfrm flipH="false" flipV="false" rot="-10800000">
            <a:off x="12134268" y="-913599"/>
            <a:ext cx="2682074" cy="1467826"/>
          </a:xfrm>
          <a:custGeom>
            <a:avLst/>
            <a:gdLst/>
            <a:ahLst/>
            <a:cxnLst/>
            <a:rect r="r" b="b" t="t" l="l"/>
            <a:pathLst>
              <a:path h="1467826" w="2682074">
                <a:moveTo>
                  <a:pt x="0" y="0"/>
                </a:moveTo>
                <a:lnTo>
                  <a:pt x="2682074" y="0"/>
                </a:lnTo>
                <a:lnTo>
                  <a:pt x="2682074" y="1467825"/>
                </a:lnTo>
                <a:lnTo>
                  <a:pt x="0" y="1467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8452545" y="2995498"/>
            <a:ext cx="1382911" cy="623567"/>
          </a:xfrm>
          <a:custGeom>
            <a:avLst/>
            <a:gdLst/>
            <a:ahLst/>
            <a:cxnLst/>
            <a:rect r="r" b="b" t="t" l="l"/>
            <a:pathLst>
              <a:path h="623567" w="1382911">
                <a:moveTo>
                  <a:pt x="0" y="0"/>
                </a:moveTo>
                <a:lnTo>
                  <a:pt x="1382910" y="0"/>
                </a:lnTo>
                <a:lnTo>
                  <a:pt x="1382910" y="623567"/>
                </a:lnTo>
                <a:lnTo>
                  <a:pt x="0" y="623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3218882" y="2722846"/>
            <a:ext cx="744668" cy="1112956"/>
          </a:xfrm>
          <a:custGeom>
            <a:avLst/>
            <a:gdLst/>
            <a:ahLst/>
            <a:cxnLst/>
            <a:rect r="r" b="b" t="t" l="l"/>
            <a:pathLst>
              <a:path h="1112956" w="744668">
                <a:moveTo>
                  <a:pt x="0" y="0"/>
                </a:moveTo>
                <a:lnTo>
                  <a:pt x="744668" y="0"/>
                </a:lnTo>
                <a:lnTo>
                  <a:pt x="744668" y="1112956"/>
                </a:lnTo>
                <a:lnTo>
                  <a:pt x="0" y="1112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4504176" y="2712524"/>
            <a:ext cx="382808" cy="1189515"/>
          </a:xfrm>
          <a:custGeom>
            <a:avLst/>
            <a:gdLst/>
            <a:ahLst/>
            <a:cxnLst/>
            <a:rect r="r" b="b" t="t" l="l"/>
            <a:pathLst>
              <a:path h="1189515" w="382808">
                <a:moveTo>
                  <a:pt x="0" y="0"/>
                </a:moveTo>
                <a:lnTo>
                  <a:pt x="382808" y="0"/>
                </a:lnTo>
                <a:lnTo>
                  <a:pt x="382808" y="1189515"/>
                </a:lnTo>
                <a:lnTo>
                  <a:pt x="0" y="11895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028700" y="904875"/>
            <a:ext cx="10548224" cy="1038225"/>
          </a:xfrm>
          <a:prstGeom prst="rect">
            <a:avLst/>
          </a:prstGeom>
        </p:spPr>
        <p:txBody>
          <a:bodyPr anchor="t" rtlCol="false" tIns="0" lIns="0" bIns="0" rIns="0">
            <a:spAutoFit/>
          </a:bodyPr>
          <a:lstStyle/>
          <a:p>
            <a:pPr algn="l">
              <a:lnSpc>
                <a:spcPts val="8400"/>
              </a:lnSpc>
              <a:spcBef>
                <a:spcPct val="0"/>
              </a:spcBef>
            </a:pPr>
            <a:r>
              <a:rPr lang="en-US" sz="6000" b="true">
                <a:solidFill>
                  <a:srgbClr val="FFFFFF"/>
                </a:solidFill>
                <a:latin typeface="Inter Bold"/>
                <a:ea typeface="Inter Bold"/>
                <a:cs typeface="Inter Bold"/>
                <a:sym typeface="Inter Bold"/>
              </a:rPr>
              <a:t>SUMMARY</a:t>
            </a:r>
          </a:p>
        </p:txBody>
      </p:sp>
      <p:sp>
        <p:nvSpPr>
          <p:cNvPr name="TextBox 28" id="28"/>
          <p:cNvSpPr txBox="true"/>
          <p:nvPr/>
        </p:nvSpPr>
        <p:spPr>
          <a:xfrm rot="0">
            <a:off x="1316527" y="4402495"/>
            <a:ext cx="4551184" cy="438150"/>
          </a:xfrm>
          <a:prstGeom prst="rect">
            <a:avLst/>
          </a:prstGeom>
        </p:spPr>
        <p:txBody>
          <a:bodyPr anchor="t" rtlCol="false" tIns="0" lIns="0" bIns="0" rIns="0">
            <a:spAutoFit/>
          </a:bodyPr>
          <a:lstStyle/>
          <a:p>
            <a:pPr algn="ctr">
              <a:lnSpc>
                <a:spcPts val="3300"/>
              </a:lnSpc>
            </a:pPr>
            <a:r>
              <a:rPr lang="en-US" b="true" sz="3000">
                <a:solidFill>
                  <a:srgbClr val="FFFFFF"/>
                </a:solidFill>
                <a:latin typeface="Inter Bold"/>
                <a:ea typeface="Inter Bold"/>
                <a:cs typeface="Inter Bold"/>
                <a:sym typeface="Inter Bold"/>
              </a:rPr>
              <a:t>WHAT?</a:t>
            </a:r>
          </a:p>
        </p:txBody>
      </p:sp>
      <p:sp>
        <p:nvSpPr>
          <p:cNvPr name="TextBox 29" id="29"/>
          <p:cNvSpPr txBox="true"/>
          <p:nvPr/>
        </p:nvSpPr>
        <p:spPr>
          <a:xfrm rot="0">
            <a:off x="6787878" y="4402495"/>
            <a:ext cx="4865849" cy="438150"/>
          </a:xfrm>
          <a:prstGeom prst="rect">
            <a:avLst/>
          </a:prstGeom>
        </p:spPr>
        <p:txBody>
          <a:bodyPr anchor="t" rtlCol="false" tIns="0" lIns="0" bIns="0" rIns="0">
            <a:spAutoFit/>
          </a:bodyPr>
          <a:lstStyle/>
          <a:p>
            <a:pPr algn="ctr">
              <a:lnSpc>
                <a:spcPts val="3300"/>
              </a:lnSpc>
            </a:pPr>
            <a:r>
              <a:rPr lang="en-US" b="true" sz="3000">
                <a:solidFill>
                  <a:srgbClr val="FFFFFF"/>
                </a:solidFill>
                <a:latin typeface="Inter Bold"/>
                <a:ea typeface="Inter Bold"/>
                <a:cs typeface="Inter Bold"/>
                <a:sym typeface="Inter Bold"/>
              </a:rPr>
              <a:t>WHY?</a:t>
            </a:r>
          </a:p>
        </p:txBody>
      </p:sp>
      <p:sp>
        <p:nvSpPr>
          <p:cNvPr name="TextBox 30" id="30"/>
          <p:cNvSpPr txBox="true"/>
          <p:nvPr/>
        </p:nvSpPr>
        <p:spPr>
          <a:xfrm rot="0">
            <a:off x="12498897" y="4402495"/>
            <a:ext cx="4549378" cy="438150"/>
          </a:xfrm>
          <a:prstGeom prst="rect">
            <a:avLst/>
          </a:prstGeom>
        </p:spPr>
        <p:txBody>
          <a:bodyPr anchor="t" rtlCol="false" tIns="0" lIns="0" bIns="0" rIns="0">
            <a:spAutoFit/>
          </a:bodyPr>
          <a:lstStyle/>
          <a:p>
            <a:pPr algn="ctr">
              <a:lnSpc>
                <a:spcPts val="3300"/>
              </a:lnSpc>
            </a:pPr>
            <a:r>
              <a:rPr lang="en-US" b="true" sz="3000">
                <a:solidFill>
                  <a:srgbClr val="FFFFFF"/>
                </a:solidFill>
                <a:latin typeface="Inter Bold"/>
                <a:ea typeface="Inter Bold"/>
                <a:cs typeface="Inter Bold"/>
                <a:sym typeface="Inter Bold"/>
              </a:rPr>
              <a:t>IMPORTANCE</a:t>
            </a:r>
          </a:p>
        </p:txBody>
      </p:sp>
      <p:sp>
        <p:nvSpPr>
          <p:cNvPr name="TextBox 31" id="31"/>
          <p:cNvSpPr txBox="true"/>
          <p:nvPr/>
        </p:nvSpPr>
        <p:spPr>
          <a:xfrm rot="0">
            <a:off x="1316527" y="5154225"/>
            <a:ext cx="4549378" cy="2759710"/>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Inter"/>
                <a:ea typeface="Inter"/>
                <a:cs typeface="Inter"/>
                <a:sym typeface="Inter"/>
              </a:rPr>
              <a:t>The project is an Impact Simulation System that models and visualizes the potential effects of meteor impacts on Earth. It uses past data and user input to calculate and simulate the scale of destruction, affected geographical areas, and estimated casualties. The goal is to create an interactive tool that helps users understand the possible consequences of a meteor strike through data-driven simulation and visualization.</a:t>
            </a:r>
          </a:p>
        </p:txBody>
      </p:sp>
      <p:sp>
        <p:nvSpPr>
          <p:cNvPr name="TextBox 32" id="32"/>
          <p:cNvSpPr txBox="true"/>
          <p:nvPr/>
        </p:nvSpPr>
        <p:spPr>
          <a:xfrm rot="0">
            <a:off x="7031146" y="5154225"/>
            <a:ext cx="4225708" cy="3312160"/>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Inter"/>
                <a:ea typeface="Inter"/>
                <a:cs typeface="Inter"/>
                <a:sym typeface="Inter"/>
              </a:rPr>
              <a:t>The project was developed to address the lack of accessible and accurate tools for studying and predicting meteor impact scenarios. Meteor strikes, while rare, can cause catastrophic damage if not properly understood or anticipated. The project aims to enhance understanding of meteor impacts, promote data-driven research in disaster risk assessment, and provide a technological foundation for future advancements in planetary defense and emergency preparedness.</a:t>
            </a:r>
          </a:p>
        </p:txBody>
      </p:sp>
      <p:sp>
        <p:nvSpPr>
          <p:cNvPr name="TextBox 33" id="33"/>
          <p:cNvSpPr txBox="true"/>
          <p:nvPr/>
        </p:nvSpPr>
        <p:spPr>
          <a:xfrm rot="0">
            <a:off x="12578181" y="5154225"/>
            <a:ext cx="4237205" cy="2759710"/>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Inter"/>
                <a:ea typeface="Inter"/>
                <a:cs typeface="Inter"/>
                <a:sym typeface="Inter"/>
              </a:rPr>
              <a:t>Through this project, by simulating the scale of destruction, affected areas, and estimated casualties, the system provides valuable insights for scientists, emergency response teams, and government agencies. These insights enable decision-makers to develop effective disaster preparedness and mitigation strategies, including evacuation planning, early warning systems, and efficient resource allocation.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sp>
        <p:nvSpPr>
          <p:cNvPr name="TextBox 3" id="3"/>
          <p:cNvSpPr txBox="true"/>
          <p:nvPr/>
        </p:nvSpPr>
        <p:spPr>
          <a:xfrm rot="0">
            <a:off x="1028700" y="1375118"/>
            <a:ext cx="9085021" cy="866775"/>
          </a:xfrm>
          <a:prstGeom prst="rect">
            <a:avLst/>
          </a:prstGeom>
        </p:spPr>
        <p:txBody>
          <a:bodyPr anchor="t" rtlCol="false" tIns="0" lIns="0" bIns="0" rIns="0">
            <a:spAutoFit/>
          </a:bodyPr>
          <a:lstStyle/>
          <a:p>
            <a:pPr algn="l">
              <a:lnSpc>
                <a:spcPts val="6600"/>
              </a:lnSpc>
            </a:pPr>
            <a:r>
              <a:rPr lang="en-US" sz="6000" b="true">
                <a:solidFill>
                  <a:srgbClr val="FFFFFF"/>
                </a:solidFill>
                <a:latin typeface="Inter Bold"/>
                <a:ea typeface="Inter Bold"/>
                <a:cs typeface="Inter Bold"/>
                <a:sym typeface="Inter Bold"/>
              </a:rPr>
              <a:t>Resources &amp; References</a:t>
            </a:r>
          </a:p>
        </p:txBody>
      </p:sp>
      <p:grpSp>
        <p:nvGrpSpPr>
          <p:cNvPr name="Group 4" id="4"/>
          <p:cNvGrpSpPr/>
          <p:nvPr/>
        </p:nvGrpSpPr>
        <p:grpSpPr>
          <a:xfrm rot="0">
            <a:off x="1028700" y="2497915"/>
            <a:ext cx="15995603" cy="6760385"/>
            <a:chOff x="0" y="0"/>
            <a:chExt cx="4212834" cy="1780513"/>
          </a:xfrm>
        </p:grpSpPr>
        <p:sp>
          <p:nvSpPr>
            <p:cNvPr name="Freeform 5" id="5"/>
            <p:cNvSpPr/>
            <p:nvPr/>
          </p:nvSpPr>
          <p:spPr>
            <a:xfrm flipH="false" flipV="false" rot="0">
              <a:off x="0" y="0"/>
              <a:ext cx="4212834" cy="1780513"/>
            </a:xfrm>
            <a:custGeom>
              <a:avLst/>
              <a:gdLst/>
              <a:ahLst/>
              <a:cxnLst/>
              <a:rect r="r" b="b" t="t" l="l"/>
              <a:pathLst>
                <a:path h="1780513" w="4212834">
                  <a:moveTo>
                    <a:pt x="24200" y="0"/>
                  </a:moveTo>
                  <a:lnTo>
                    <a:pt x="4188634" y="0"/>
                  </a:lnTo>
                  <a:cubicBezTo>
                    <a:pt x="4201999" y="0"/>
                    <a:pt x="4212834" y="10835"/>
                    <a:pt x="4212834" y="24200"/>
                  </a:cubicBezTo>
                  <a:lnTo>
                    <a:pt x="4212834" y="1756313"/>
                  </a:lnTo>
                  <a:cubicBezTo>
                    <a:pt x="4212834" y="1762731"/>
                    <a:pt x="4210284" y="1768887"/>
                    <a:pt x="4205746" y="1773425"/>
                  </a:cubicBezTo>
                  <a:cubicBezTo>
                    <a:pt x="4201208" y="1777963"/>
                    <a:pt x="4195052" y="1780513"/>
                    <a:pt x="4188634" y="1780513"/>
                  </a:cubicBezTo>
                  <a:lnTo>
                    <a:pt x="24200" y="1780513"/>
                  </a:lnTo>
                  <a:cubicBezTo>
                    <a:pt x="10835" y="1780513"/>
                    <a:pt x="0" y="1769678"/>
                    <a:pt x="0" y="1756313"/>
                  </a:cubicBezTo>
                  <a:lnTo>
                    <a:pt x="0" y="24200"/>
                  </a:lnTo>
                  <a:cubicBezTo>
                    <a:pt x="0" y="10835"/>
                    <a:pt x="10835" y="0"/>
                    <a:pt x="24200" y="0"/>
                  </a:cubicBezTo>
                  <a:close/>
                </a:path>
              </a:pathLst>
            </a:custGeom>
            <a:gradFill rotWithShape="true">
              <a:gsLst>
                <a:gs pos="0">
                  <a:srgbClr val="4797BE">
                    <a:alpha val="69500"/>
                  </a:srgbClr>
                </a:gs>
                <a:gs pos="100000">
                  <a:srgbClr val="95CF95">
                    <a:alpha val="70000"/>
                  </a:srgbClr>
                </a:gs>
              </a:gsLst>
              <a:lin ang="5400000"/>
            </a:gradFill>
            <a:ln w="38100" cap="rnd">
              <a:solidFill>
                <a:srgbClr val="FFFFFF"/>
              </a:solidFill>
              <a:prstDash val="solid"/>
              <a:round/>
            </a:ln>
          </p:spPr>
        </p:sp>
        <p:sp>
          <p:nvSpPr>
            <p:cNvPr name="TextBox 6" id="6"/>
            <p:cNvSpPr txBox="true"/>
            <p:nvPr/>
          </p:nvSpPr>
          <p:spPr>
            <a:xfrm>
              <a:off x="0" y="-38100"/>
              <a:ext cx="4212834" cy="181861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48361" y="8742610"/>
            <a:ext cx="2187022" cy="1031380"/>
          </a:xfrm>
          <a:custGeom>
            <a:avLst/>
            <a:gdLst/>
            <a:ahLst/>
            <a:cxnLst/>
            <a:rect r="r" b="b" t="t" l="l"/>
            <a:pathLst>
              <a:path h="1031380" w="2187022">
                <a:moveTo>
                  <a:pt x="0" y="0"/>
                </a:moveTo>
                <a:lnTo>
                  <a:pt x="2187022" y="0"/>
                </a:lnTo>
                <a:lnTo>
                  <a:pt x="2187022" y="1031380"/>
                </a:lnTo>
                <a:lnTo>
                  <a:pt x="0" y="1031380"/>
                </a:lnTo>
                <a:lnTo>
                  <a:pt x="0" y="0"/>
                </a:lnTo>
                <a:close/>
              </a:path>
            </a:pathLst>
          </a:custGeom>
          <a:blipFill>
            <a:blip r:embed="rId3"/>
            <a:stretch>
              <a:fillRect l="0" t="0" r="0" b="0"/>
            </a:stretch>
          </a:blipFill>
        </p:spPr>
      </p:sp>
      <p:sp>
        <p:nvSpPr>
          <p:cNvPr name="Freeform 8" id="8"/>
          <p:cNvSpPr/>
          <p:nvPr/>
        </p:nvSpPr>
        <p:spPr>
          <a:xfrm flipH="false" flipV="false" rot="0">
            <a:off x="14664778" y="1943100"/>
            <a:ext cx="2359526" cy="1112731"/>
          </a:xfrm>
          <a:custGeom>
            <a:avLst/>
            <a:gdLst/>
            <a:ahLst/>
            <a:cxnLst/>
            <a:rect r="r" b="b" t="t" l="l"/>
            <a:pathLst>
              <a:path h="1112731" w="2359526">
                <a:moveTo>
                  <a:pt x="0" y="0"/>
                </a:moveTo>
                <a:lnTo>
                  <a:pt x="2359525" y="0"/>
                </a:lnTo>
                <a:lnTo>
                  <a:pt x="2359525" y="1112731"/>
                </a:lnTo>
                <a:lnTo>
                  <a:pt x="0" y="1112731"/>
                </a:lnTo>
                <a:lnTo>
                  <a:pt x="0" y="0"/>
                </a:lnTo>
                <a:close/>
              </a:path>
            </a:pathLst>
          </a:custGeom>
          <a:blipFill>
            <a:blip r:embed="rId3"/>
            <a:stretch>
              <a:fillRect l="0" t="0" r="0" b="0"/>
            </a:stretch>
          </a:blipFill>
        </p:spPr>
      </p:sp>
      <p:sp>
        <p:nvSpPr>
          <p:cNvPr name="Freeform 9" id="9"/>
          <p:cNvSpPr/>
          <p:nvPr/>
        </p:nvSpPr>
        <p:spPr>
          <a:xfrm flipH="false" flipV="false" rot="-10800000">
            <a:off x="11682065" y="9773990"/>
            <a:ext cx="2682074" cy="1467826"/>
          </a:xfrm>
          <a:custGeom>
            <a:avLst/>
            <a:gdLst/>
            <a:ahLst/>
            <a:cxnLst/>
            <a:rect r="r" b="b" t="t" l="l"/>
            <a:pathLst>
              <a:path h="1467826" w="2682074">
                <a:moveTo>
                  <a:pt x="0" y="0"/>
                </a:moveTo>
                <a:lnTo>
                  <a:pt x="2682074" y="0"/>
                </a:lnTo>
                <a:lnTo>
                  <a:pt x="2682074" y="1467826"/>
                </a:lnTo>
                <a:lnTo>
                  <a:pt x="0" y="1467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407268" y="3030855"/>
            <a:ext cx="14944052" cy="5015865"/>
          </a:xfrm>
          <a:prstGeom prst="rect">
            <a:avLst/>
          </a:prstGeom>
        </p:spPr>
        <p:txBody>
          <a:bodyPr anchor="t" rtlCol="false" tIns="0" lIns="0" bIns="0" rIns="0">
            <a:spAutoFit/>
          </a:bodyPr>
          <a:lstStyle/>
          <a:p>
            <a:pPr algn="just">
              <a:lnSpc>
                <a:spcPts val="3359"/>
              </a:lnSpc>
            </a:pPr>
            <a:r>
              <a:rPr lang="en-US" sz="2399" b="true">
                <a:solidFill>
                  <a:srgbClr val="FFFFFF"/>
                </a:solidFill>
                <a:latin typeface="Inter Bold"/>
                <a:ea typeface="Inter Bold"/>
                <a:cs typeface="Inter Bold"/>
                <a:sym typeface="Inter Bold"/>
              </a:rPr>
              <a:t>NASA Data &amp; Resources</a:t>
            </a:r>
          </a:p>
          <a:p>
            <a:pPr algn="just">
              <a:lnSpc>
                <a:spcPts val="3359"/>
              </a:lnSpc>
            </a:pPr>
          </a:p>
          <a:p>
            <a:pPr algn="just" marL="518157" indent="-259078" lvl="1">
              <a:lnSpc>
                <a:spcPts val="3359"/>
              </a:lnSpc>
              <a:buFont typeface="Arial"/>
              <a:buChar char="•"/>
            </a:pPr>
            <a:r>
              <a:rPr lang="en-US" sz="2399" u="sng">
                <a:solidFill>
                  <a:srgbClr val="FFFFFF"/>
                </a:solidFill>
                <a:latin typeface="Inter"/>
                <a:ea typeface="Inter"/>
                <a:cs typeface="Inter"/>
                <a:sym typeface="Inter"/>
                <a:hlinkClick r:id="rId6" tooltip="https://api.nasa.gov"/>
              </a:rPr>
              <a:t>NASA Near-Earth Object (NEO) Web Service Application Programming Interface (API)</a:t>
            </a:r>
          </a:p>
          <a:p>
            <a:pPr algn="just">
              <a:lnSpc>
                <a:spcPts val="3359"/>
              </a:lnSpc>
            </a:pPr>
          </a:p>
          <a:p>
            <a:pPr algn="just" marL="518157" indent="-259078" lvl="1">
              <a:lnSpc>
                <a:spcPts val="3359"/>
              </a:lnSpc>
              <a:buFont typeface="Arial"/>
              <a:buChar char="•"/>
            </a:pPr>
            <a:r>
              <a:rPr lang="en-US" sz="2399" u="sng">
                <a:solidFill>
                  <a:srgbClr val="FFFFFF"/>
                </a:solidFill>
                <a:latin typeface="Inter"/>
                <a:ea typeface="Inter"/>
                <a:cs typeface="Inter"/>
                <a:sym typeface="Inter"/>
                <a:hlinkClick r:id="rId7" tooltip="https://earthquake.usgs.gov/earthquakes/search"/>
              </a:rPr>
              <a:t>U.S. Geological Survey (USGS) National Earthquake Information Center (NEIC) Earthquake Catalog</a:t>
            </a:r>
          </a:p>
          <a:p>
            <a:pPr algn="just">
              <a:lnSpc>
                <a:spcPts val="3359"/>
              </a:lnSpc>
            </a:pPr>
          </a:p>
          <a:p>
            <a:pPr algn="just">
              <a:lnSpc>
                <a:spcPts val="3359"/>
              </a:lnSpc>
            </a:pPr>
          </a:p>
          <a:p>
            <a:pPr algn="just">
              <a:lnSpc>
                <a:spcPts val="3359"/>
              </a:lnSpc>
            </a:pPr>
            <a:r>
              <a:rPr lang="en-US" sz="2399" b="true">
                <a:solidFill>
                  <a:srgbClr val="FFFFFF"/>
                </a:solidFill>
                <a:latin typeface="Inter Bold"/>
                <a:ea typeface="Inter Bold"/>
                <a:cs typeface="Inter Bold"/>
                <a:sym typeface="Inter Bold"/>
              </a:rPr>
              <a:t>Third Party Reference/Resource</a:t>
            </a:r>
          </a:p>
          <a:p>
            <a:pPr algn="just">
              <a:lnSpc>
                <a:spcPts val="3359"/>
              </a:lnSpc>
            </a:pPr>
          </a:p>
          <a:p>
            <a:pPr algn="just" marL="518157" indent="-259078" lvl="1">
              <a:lnSpc>
                <a:spcPts val="3359"/>
              </a:lnSpc>
              <a:buFont typeface="Arial"/>
              <a:buChar char="•"/>
            </a:pPr>
            <a:r>
              <a:rPr lang="en-US" sz="2399" u="sng">
                <a:solidFill>
                  <a:srgbClr val="FFFFFF"/>
                </a:solidFill>
                <a:latin typeface="Inter"/>
                <a:ea typeface="Inter"/>
                <a:cs typeface="Inter"/>
                <a:sym typeface="Inter"/>
                <a:hlinkClick r:id="rId8" tooltip="https://chatgpt.com"/>
              </a:rPr>
              <a:t>ChatGPT (Code for Frontend &amp; Backend | HTML - Frontend, Python, Javascript - Backend)</a:t>
            </a:r>
          </a:p>
          <a:p>
            <a:pPr algn="just">
              <a:lnSpc>
                <a:spcPts val="3359"/>
              </a:lnSpc>
            </a:pPr>
          </a:p>
          <a:p>
            <a:pPr algn="just" marL="518157" indent="-259078" lvl="1">
              <a:lnSpc>
                <a:spcPts val="3359"/>
              </a:lnSpc>
              <a:spcBef>
                <a:spcPct val="0"/>
              </a:spcBef>
              <a:buFont typeface="Arial"/>
              <a:buChar char="•"/>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528" t="0" r="-51705" b="-85097"/>
            </a:stretch>
          </a:blipFill>
        </p:spPr>
      </p:sp>
      <p:sp>
        <p:nvSpPr>
          <p:cNvPr name="TextBox 3" id="3"/>
          <p:cNvSpPr txBox="true"/>
          <p:nvPr/>
        </p:nvSpPr>
        <p:spPr>
          <a:xfrm rot="0">
            <a:off x="9938715" y="2057530"/>
            <a:ext cx="7320585" cy="4248150"/>
          </a:xfrm>
          <a:prstGeom prst="rect">
            <a:avLst/>
          </a:prstGeom>
        </p:spPr>
        <p:txBody>
          <a:bodyPr anchor="t" rtlCol="false" tIns="0" lIns="0" bIns="0" rIns="0">
            <a:spAutoFit/>
          </a:bodyPr>
          <a:lstStyle/>
          <a:p>
            <a:pPr algn="l">
              <a:lnSpc>
                <a:spcPts val="16500"/>
              </a:lnSpc>
            </a:pPr>
            <a:r>
              <a:rPr lang="en-US" sz="15000" b="true">
                <a:solidFill>
                  <a:srgbClr val="FFFFFF"/>
                </a:solidFill>
                <a:latin typeface="Inter Bold"/>
                <a:ea typeface="Inter Bold"/>
                <a:cs typeface="Inter Bold"/>
                <a:sym typeface="Inter Bold"/>
              </a:rPr>
              <a:t>Thank</a:t>
            </a:r>
          </a:p>
          <a:p>
            <a:pPr algn="l">
              <a:lnSpc>
                <a:spcPts val="16500"/>
              </a:lnSpc>
            </a:pPr>
            <a:r>
              <a:rPr lang="en-US" sz="15000" b="true">
                <a:solidFill>
                  <a:srgbClr val="FFFFFF"/>
                </a:solidFill>
                <a:latin typeface="Inter Bold"/>
                <a:ea typeface="Inter Bold"/>
                <a:cs typeface="Inter Bold"/>
                <a:sym typeface="Inter Bold"/>
              </a:rPr>
              <a:t>You!</a:t>
            </a:r>
          </a:p>
        </p:txBody>
      </p:sp>
      <p:grpSp>
        <p:nvGrpSpPr>
          <p:cNvPr name="Group 4" id="4"/>
          <p:cNvGrpSpPr/>
          <p:nvPr/>
        </p:nvGrpSpPr>
        <p:grpSpPr>
          <a:xfrm rot="0">
            <a:off x="1337640" y="1444704"/>
            <a:ext cx="8115300" cy="6753290"/>
            <a:chOff x="0" y="0"/>
            <a:chExt cx="1257272" cy="1046261"/>
          </a:xfrm>
        </p:grpSpPr>
        <p:sp>
          <p:nvSpPr>
            <p:cNvPr name="Freeform 5" id="5"/>
            <p:cNvSpPr/>
            <p:nvPr/>
          </p:nvSpPr>
          <p:spPr>
            <a:xfrm flipH="false" flipV="false" rot="0">
              <a:off x="0" y="0"/>
              <a:ext cx="1257272" cy="1046261"/>
            </a:xfrm>
            <a:custGeom>
              <a:avLst/>
              <a:gdLst/>
              <a:ahLst/>
              <a:cxnLst/>
              <a:rect r="r" b="b" t="t" l="l"/>
              <a:pathLst>
                <a:path h="1046261" w="1257272">
                  <a:moveTo>
                    <a:pt x="47700" y="0"/>
                  </a:moveTo>
                  <a:lnTo>
                    <a:pt x="1209573" y="0"/>
                  </a:lnTo>
                  <a:cubicBezTo>
                    <a:pt x="1222223" y="0"/>
                    <a:pt x="1234356" y="5025"/>
                    <a:pt x="1243301" y="13971"/>
                  </a:cubicBezTo>
                  <a:cubicBezTo>
                    <a:pt x="1252247" y="22916"/>
                    <a:pt x="1257272" y="35049"/>
                    <a:pt x="1257272" y="47700"/>
                  </a:cubicBezTo>
                  <a:lnTo>
                    <a:pt x="1257272" y="998562"/>
                  </a:lnTo>
                  <a:cubicBezTo>
                    <a:pt x="1257272" y="1011213"/>
                    <a:pt x="1252247" y="1023345"/>
                    <a:pt x="1243301" y="1032290"/>
                  </a:cubicBezTo>
                  <a:cubicBezTo>
                    <a:pt x="1234356" y="1041236"/>
                    <a:pt x="1222223" y="1046261"/>
                    <a:pt x="1209573" y="1046261"/>
                  </a:cubicBezTo>
                  <a:lnTo>
                    <a:pt x="47700" y="1046261"/>
                  </a:lnTo>
                  <a:cubicBezTo>
                    <a:pt x="35049" y="1046261"/>
                    <a:pt x="22916" y="1041236"/>
                    <a:pt x="13971" y="1032290"/>
                  </a:cubicBezTo>
                  <a:cubicBezTo>
                    <a:pt x="5025" y="1023345"/>
                    <a:pt x="0" y="1011213"/>
                    <a:pt x="0" y="998562"/>
                  </a:cubicBezTo>
                  <a:lnTo>
                    <a:pt x="0" y="47700"/>
                  </a:lnTo>
                  <a:cubicBezTo>
                    <a:pt x="0" y="35049"/>
                    <a:pt x="5025" y="22916"/>
                    <a:pt x="13971" y="13971"/>
                  </a:cubicBezTo>
                  <a:cubicBezTo>
                    <a:pt x="22916" y="5025"/>
                    <a:pt x="35049" y="0"/>
                    <a:pt x="47700" y="0"/>
                  </a:cubicBezTo>
                  <a:close/>
                </a:path>
              </a:pathLst>
            </a:custGeom>
            <a:blipFill>
              <a:blip r:embed="rId3"/>
              <a:stretch>
                <a:fillRect l="0" t="-4300" r="0" b="-4300"/>
              </a:stretch>
            </a:blipFill>
            <a:ln w="38100" cap="rnd">
              <a:solidFill>
                <a:srgbClr val="FFFFFF"/>
              </a:solidFill>
              <a:prstDash val="solid"/>
              <a:round/>
            </a:ln>
          </p:spPr>
        </p:sp>
      </p:grpSp>
      <p:grpSp>
        <p:nvGrpSpPr>
          <p:cNvPr name="Group 6" id="6"/>
          <p:cNvGrpSpPr/>
          <p:nvPr/>
        </p:nvGrpSpPr>
        <p:grpSpPr>
          <a:xfrm rot="0">
            <a:off x="-1263791" y="2095377"/>
            <a:ext cx="3472017" cy="4734580"/>
            <a:chOff x="0" y="0"/>
            <a:chExt cx="914441" cy="1246968"/>
          </a:xfrm>
        </p:grpSpPr>
        <p:sp>
          <p:nvSpPr>
            <p:cNvPr name="Freeform 7" id="7"/>
            <p:cNvSpPr/>
            <p:nvPr/>
          </p:nvSpPr>
          <p:spPr>
            <a:xfrm flipH="false" flipV="false" rot="0">
              <a:off x="0" y="0"/>
              <a:ext cx="914441" cy="1246968"/>
            </a:xfrm>
            <a:custGeom>
              <a:avLst/>
              <a:gdLst/>
              <a:ahLst/>
              <a:cxnLst/>
              <a:rect r="r" b="b" t="t" l="l"/>
              <a:pathLst>
                <a:path h="1246968" w="914441">
                  <a:moveTo>
                    <a:pt x="111490" y="0"/>
                  </a:moveTo>
                  <a:lnTo>
                    <a:pt x="802951" y="0"/>
                  </a:lnTo>
                  <a:cubicBezTo>
                    <a:pt x="832520" y="0"/>
                    <a:pt x="860878" y="11746"/>
                    <a:pt x="881786" y="32655"/>
                  </a:cubicBezTo>
                  <a:cubicBezTo>
                    <a:pt x="902695" y="53563"/>
                    <a:pt x="914441" y="81921"/>
                    <a:pt x="914441" y="111490"/>
                  </a:cubicBezTo>
                  <a:lnTo>
                    <a:pt x="914441" y="1135477"/>
                  </a:lnTo>
                  <a:cubicBezTo>
                    <a:pt x="914441" y="1165047"/>
                    <a:pt x="902695" y="1193404"/>
                    <a:pt x="881786" y="1214313"/>
                  </a:cubicBezTo>
                  <a:cubicBezTo>
                    <a:pt x="860878" y="1235221"/>
                    <a:pt x="832520" y="1246968"/>
                    <a:pt x="802951" y="1246968"/>
                  </a:cubicBezTo>
                  <a:lnTo>
                    <a:pt x="111490" y="1246968"/>
                  </a:lnTo>
                  <a:cubicBezTo>
                    <a:pt x="81921" y="1246968"/>
                    <a:pt x="53563" y="1235221"/>
                    <a:pt x="32655" y="1214313"/>
                  </a:cubicBezTo>
                  <a:cubicBezTo>
                    <a:pt x="11746" y="1193404"/>
                    <a:pt x="0" y="1165047"/>
                    <a:pt x="0" y="1135477"/>
                  </a:cubicBezTo>
                  <a:lnTo>
                    <a:pt x="0" y="111490"/>
                  </a:lnTo>
                  <a:cubicBezTo>
                    <a:pt x="0" y="81921"/>
                    <a:pt x="11746" y="53563"/>
                    <a:pt x="32655" y="32655"/>
                  </a:cubicBezTo>
                  <a:cubicBezTo>
                    <a:pt x="53563" y="11746"/>
                    <a:pt x="81921" y="0"/>
                    <a:pt x="111490" y="0"/>
                  </a:cubicBezTo>
                  <a:close/>
                </a:path>
              </a:pathLst>
            </a:custGeom>
            <a:gradFill rotWithShape="true">
              <a:gsLst>
                <a:gs pos="0">
                  <a:srgbClr val="387C9D">
                    <a:alpha val="100000"/>
                  </a:srgbClr>
                </a:gs>
                <a:gs pos="100000">
                  <a:srgbClr val="729D72">
                    <a:alpha val="100000"/>
                  </a:srgbClr>
                </a:gs>
              </a:gsLst>
              <a:lin ang="0"/>
            </a:gradFill>
            <a:ln w="38100" cap="rnd">
              <a:solidFill>
                <a:srgbClr val="FFFFFF"/>
              </a:solidFill>
              <a:prstDash val="solid"/>
              <a:round/>
            </a:ln>
          </p:spPr>
        </p:sp>
        <p:sp>
          <p:nvSpPr>
            <p:cNvPr name="TextBox 8" id="8"/>
            <p:cNvSpPr txBox="true"/>
            <p:nvPr/>
          </p:nvSpPr>
          <p:spPr>
            <a:xfrm>
              <a:off x="0" y="-38100"/>
              <a:ext cx="914441" cy="128506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51040" y="1444704"/>
            <a:ext cx="2759480" cy="1301346"/>
          </a:xfrm>
          <a:custGeom>
            <a:avLst/>
            <a:gdLst/>
            <a:ahLst/>
            <a:cxnLst/>
            <a:rect r="r" b="b" t="t" l="l"/>
            <a:pathLst>
              <a:path h="1301346" w="2759480">
                <a:moveTo>
                  <a:pt x="0" y="0"/>
                </a:moveTo>
                <a:lnTo>
                  <a:pt x="2759480" y="0"/>
                </a:lnTo>
                <a:lnTo>
                  <a:pt x="2759480" y="1301346"/>
                </a:lnTo>
                <a:lnTo>
                  <a:pt x="0" y="1301346"/>
                </a:lnTo>
                <a:lnTo>
                  <a:pt x="0" y="0"/>
                </a:lnTo>
                <a:close/>
              </a:path>
            </a:pathLst>
          </a:custGeom>
          <a:blipFill>
            <a:blip r:embed="rId4"/>
            <a:stretch>
              <a:fillRect l="0" t="0" r="0" b="0"/>
            </a:stretch>
          </a:blipFill>
        </p:spPr>
      </p:sp>
      <p:sp>
        <p:nvSpPr>
          <p:cNvPr name="Freeform 10" id="10"/>
          <p:cNvSpPr/>
          <p:nvPr/>
        </p:nvSpPr>
        <p:spPr>
          <a:xfrm flipH="false" flipV="false" rot="0">
            <a:off x="6925065" y="7555374"/>
            <a:ext cx="2725328" cy="1285240"/>
          </a:xfrm>
          <a:custGeom>
            <a:avLst/>
            <a:gdLst/>
            <a:ahLst/>
            <a:cxnLst/>
            <a:rect r="r" b="b" t="t" l="l"/>
            <a:pathLst>
              <a:path h="1285240" w="2725328">
                <a:moveTo>
                  <a:pt x="0" y="0"/>
                </a:moveTo>
                <a:lnTo>
                  <a:pt x="2725329" y="0"/>
                </a:lnTo>
                <a:lnTo>
                  <a:pt x="2725329" y="1285240"/>
                </a:lnTo>
                <a:lnTo>
                  <a:pt x="0" y="1285240"/>
                </a:lnTo>
                <a:lnTo>
                  <a:pt x="0" y="0"/>
                </a:lnTo>
                <a:close/>
              </a:path>
            </a:pathLst>
          </a:custGeom>
          <a:blipFill>
            <a:blip r:embed="rId4"/>
            <a:stretch>
              <a:fillRect l="0" t="0" r="0" b="0"/>
            </a:stretch>
          </a:blipFill>
        </p:spPr>
      </p:sp>
      <p:sp>
        <p:nvSpPr>
          <p:cNvPr name="Freeform 11" id="11"/>
          <p:cNvSpPr/>
          <p:nvPr/>
        </p:nvSpPr>
        <p:spPr>
          <a:xfrm flipH="false" flipV="false" rot="-5400000">
            <a:off x="17137463" y="7183350"/>
            <a:ext cx="2682074" cy="1467826"/>
          </a:xfrm>
          <a:custGeom>
            <a:avLst/>
            <a:gdLst/>
            <a:ahLst/>
            <a:cxnLst/>
            <a:rect r="r" b="b" t="t" l="l"/>
            <a:pathLst>
              <a:path h="1467826" w="2682074">
                <a:moveTo>
                  <a:pt x="0" y="0"/>
                </a:moveTo>
                <a:lnTo>
                  <a:pt x="2682074" y="0"/>
                </a:lnTo>
                <a:lnTo>
                  <a:pt x="2682074" y="1467826"/>
                </a:lnTo>
                <a:lnTo>
                  <a:pt x="0" y="1467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DAG02fZMAxw</dc:identifier>
  <dcterms:modified xsi:type="dcterms:W3CDTF">2011-08-01T06:04:30Z</dcterms:modified>
  <cp:revision>1</cp:revision>
  <dc:title>Green Blue Photocentric Earth Hour Presentation</dc:title>
</cp:coreProperties>
</file>